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8" r:id="rId6"/>
    <p:sldId id="264" r:id="rId7"/>
    <p:sldId id="262" r:id="rId8"/>
    <p:sldId id="267" r:id="rId9"/>
    <p:sldId id="272" r:id="rId10"/>
    <p:sldId id="266" r:id="rId11"/>
    <p:sldId id="265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94"/>
  </p:normalViewPr>
  <p:slideViewPr>
    <p:cSldViewPr snapToGrid="0" snapToObjects="1">
      <p:cViewPr varScale="1">
        <p:scale>
          <a:sx n="90" d="100"/>
          <a:sy n="90" d="100"/>
        </p:scale>
        <p:origin x="23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EEA58-E162-B94E-8F33-AF73D82263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81A77-E457-4842-9C2F-8F545262B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BB0E1-8120-334E-BD40-E58D700B6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0B72A-43B3-4A40-B4FE-B1A572D1D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725F1-41BD-7848-8257-134370726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897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9ABF1-517E-1E44-9044-C3A8C50CB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2AD6A8-34DF-9B4E-B91A-6104251DD4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E6791-3FF3-0246-89EE-45B2120E8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63FD3-47FC-114D-A7CC-888B1906C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29FFB-A551-264F-8C10-4401FFCF0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64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60E3E3-8741-D14A-AB9C-81C592FB8E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6B116-4A2B-2242-958A-89786DA92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20563-BE15-D149-8BD0-B8F56E182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F2542-BAFB-3A4E-AE3C-B6FAB267D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873E1-3418-4B44-A4FF-F7309E2BB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64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00F11-EC0C-F842-B8F8-37A83D12B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D5F7A-1D38-5C48-8305-41F5E7979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99723-08AB-5148-99B5-2D9956867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27F0D-8814-FD4B-BF34-37F3911F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EA0E7-176F-D54D-A798-8AC02F46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70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10808-F350-654B-A3A5-BF7EB66A1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A6EE3-65D5-7644-997F-DF3F9EE5B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48C2-0EE6-8D45-8DBD-4BF9EE6D9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46523-4B02-454C-8936-FE798E15D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FCDBC-2A22-7642-89E7-F2B11A8E7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21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18CD-4EB3-A94E-8F92-DEFAD2288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AE0A3-0C1D-A14A-912B-54A81D97EB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1919D9-09F5-CD4F-B6EA-8C3675D20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ABE257-0D7E-F847-88DE-B9E30D039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6B43C-8A0D-1D4F-9BD3-85548FF3C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E2D91-B922-9E45-B2D5-25FF5DEA3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02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4FFC5-DB8D-7B4C-8402-1EBCF6993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533C62-05B4-774D-B42A-B66F438462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A1E24-FAD7-864E-9581-850B1E96A5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7557ED-DD5B-0C4D-B699-6D27DD81D0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118871-46DF-0346-B370-814B788810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136789-262E-8E44-8D95-552E9A24F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21D46B-6E1B-DA4F-B4A7-DECF299A6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5B1755-34DE-9140-9259-1AC83F4F5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35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61038-2B40-4C48-935F-8799D3DE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B69B5C-0515-F24E-A8EB-35967E3D5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E851F8-223E-7744-8D3A-8CC2484F4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CE730-63A8-1940-B77D-704E56B56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00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F6A28-87D8-7647-BBB7-56D305D60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A0067F-62C8-8445-AD03-587DAA747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5564E-386D-E240-8A4C-9E7F6EC9C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79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0EE27-8CE8-1A4F-98F9-0E42B3C23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C795B-4A6A-544C-A731-F65C8F30B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CD7B7-F6A5-1744-984B-934C3BE89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E69C2-8F54-ED41-BC59-49C929A5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12D86-A036-5E4D-AD47-DF35BE0D3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86788C-F4CA-2D49-8C57-2946B178F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390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11ED2-380C-1049-8CFA-09D4167AD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404699-B7B4-8742-B725-3871613219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8B4D3C-6798-C641-9C14-EF31FA9854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327C2-9D43-7245-A0F1-98C6DF052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B8F2B-DF0C-4444-98A1-F44AE5392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E58C30-8BFD-644D-99B9-BE0E167B6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0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384E93-13CA-F84C-8979-352BFEDC8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F89B6-687E-6745-B158-19A9CF6DD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BEDD9-3E44-C945-B94E-45B673B5AB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6683E-6B21-7A45-BA89-3C68B150A5C2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1719C-0392-AE4E-A2A9-4266F530D8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58E62-0918-2D49-B5F8-E59CCFF4D7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E8110-7D20-7C4C-B473-45A2AB4160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42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E4E49-D88B-7142-80FA-25C9EABF2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2740" y="4315300"/>
            <a:ext cx="4109609" cy="1141851"/>
          </a:xfrm>
          <a:noFill/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80808"/>
                </a:solidFill>
              </a:rPr>
              <a:t>Leonardo Iacovone / Javier Fernández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333A11-6DA1-EE49-8A7E-A1FC449EB1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Management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95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17" y="473467"/>
            <a:ext cx="8590002" cy="1227741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Gravity Equation and Management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058" y="2445488"/>
            <a:ext cx="3592699" cy="2998382"/>
          </a:xfrm>
        </p:spPr>
        <p:txBody>
          <a:bodyPr anchor="ctr">
            <a:normAutofit lnSpcReduction="10000"/>
          </a:bodyPr>
          <a:lstStyle/>
          <a:p>
            <a:endParaRPr lang="en-US" sz="17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1700" i="1" dirty="0"/>
          </a:p>
          <a:p>
            <a:pPr marL="0" indent="0">
              <a:buNone/>
            </a:pPr>
            <a:endParaRPr lang="en-US" sz="1700" i="1" dirty="0"/>
          </a:p>
          <a:p>
            <a:pPr marL="0" indent="0">
              <a:buNone/>
            </a:pPr>
            <a:r>
              <a:rPr lang="en-US" sz="1700" i="1" dirty="0" err="1"/>
              <a:t>X</a:t>
            </a:r>
            <a:r>
              <a:rPr lang="en-US" sz="1700" i="1" baseline="-25000" dirty="0" err="1"/>
              <a:t>ij</a:t>
            </a:r>
            <a:r>
              <a:rPr lang="en-US" sz="1700" i="1" baseline="-25000" dirty="0"/>
              <a:t> </a:t>
            </a:r>
            <a:r>
              <a:rPr lang="en-US" sz="1700" i="1" dirty="0"/>
              <a:t>: Exports from i to j</a:t>
            </a:r>
          </a:p>
          <a:p>
            <a:pPr marL="0" indent="0">
              <a:buNone/>
            </a:pPr>
            <a:r>
              <a:rPr lang="en-US" sz="1700" i="1" dirty="0"/>
              <a:t>Y</a:t>
            </a:r>
            <a:r>
              <a:rPr lang="en-US" sz="1700" i="1" baseline="-25000" dirty="0"/>
              <a:t>i</a:t>
            </a:r>
            <a:r>
              <a:rPr lang="en-US" sz="1700" i="1" dirty="0"/>
              <a:t> : i’s GDP</a:t>
            </a:r>
          </a:p>
          <a:p>
            <a:pPr marL="0" indent="0">
              <a:buNone/>
            </a:pPr>
            <a:r>
              <a:rPr lang="en-US" sz="1700" i="1" dirty="0" err="1"/>
              <a:t>D</a:t>
            </a:r>
            <a:r>
              <a:rPr lang="en-US" sz="1700" i="1" baseline="-25000" dirty="0" err="1"/>
              <a:t>ij</a:t>
            </a:r>
            <a:r>
              <a:rPr lang="en-US" sz="1700" i="1" baseline="-25000" dirty="0"/>
              <a:t> </a:t>
            </a:r>
            <a:r>
              <a:rPr lang="en-US" sz="1700" i="1" dirty="0"/>
              <a:t>: Geographical distance between countries i and j</a:t>
            </a:r>
          </a:p>
          <a:p>
            <a:pPr marL="0" indent="0">
              <a:buNone/>
            </a:pPr>
            <a:r>
              <a:rPr lang="en-US" sz="1700" i="1" dirty="0"/>
              <a:t>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Positive Sign of Management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1029BC-65E7-F248-B97F-EC709E659586}"/>
              </a:ext>
            </a:extLst>
          </p:cNvPr>
          <p:cNvSpPr/>
          <p:nvPr/>
        </p:nvSpPr>
        <p:spPr>
          <a:xfrm>
            <a:off x="3879757" y="6384533"/>
            <a:ext cx="379142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with data WMS-2015 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9B81851-6E50-CE46-90CA-683DD7C8D1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6335" y="2150089"/>
            <a:ext cx="7570382" cy="4225055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7959E285-F498-A14F-95E2-45F09975F2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017" y="2460776"/>
            <a:ext cx="2030147" cy="96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21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600" b="1" dirty="0"/>
              <a:t>China Import Share and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814" y="2964956"/>
            <a:ext cx="3658087" cy="120300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Chinese Import Share is a variable of competitive pressure, which indicates a negative sign.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66A645-4FF4-154F-8031-416E242C1D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8967" y="1865617"/>
            <a:ext cx="6921940" cy="323600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5139991" y="4974665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050" dirty="0"/>
              <a:t>Source: Iacovone / Fernández (2020) </a:t>
            </a:r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834835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85D3-FA70-0D47-8EF2-DBB521712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012" y="2627942"/>
            <a:ext cx="3642474" cy="14089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>
                <a:solidFill>
                  <a:schemeClr val="bg2">
                    <a:lumMod val="50000"/>
                  </a:schemeClr>
                </a:solidFill>
              </a:rPr>
              <a:t>Scoring MOPS Survey Questions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BBB8FE2-85BE-3B47-8263-CFD2995729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35401" y="1390466"/>
            <a:ext cx="6957022" cy="434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575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6187-697A-DD4A-BAC0-0738C00CB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dirty="0">
                <a:solidFill>
                  <a:schemeClr val="bg2">
                    <a:lumMod val="50000"/>
                  </a:schemeClr>
                </a:solidFill>
              </a:rPr>
              <a:t>Scoring MOPS Survey Questions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AE14CC-C29D-B44A-8A94-5A4EB0C932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9322" y="1571301"/>
            <a:ext cx="6788372" cy="422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483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B54B2-4B56-0844-8CCB-F2C76C5B0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chemeClr val="bg2">
                    <a:lumMod val="50000"/>
                  </a:schemeClr>
                </a:solidFill>
              </a:rPr>
              <a:t>Scoring MOPS Survey Questions</a:t>
            </a:r>
            <a:endParaRPr lang="en-US" sz="4800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C303819-B3D3-0B48-8E75-016E625D9D0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9322" y="1714229"/>
            <a:ext cx="6844449" cy="342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268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2E2A6-A2CB-2641-A628-47D73F297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993" y="219456"/>
            <a:ext cx="10499355" cy="1566813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Management Score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sz="2000" b="1" dirty="0">
                <a:solidFill>
                  <a:srgbClr val="C00000"/>
                </a:solidFill>
              </a:rPr>
              <a:t>Colombia (Industry Edit 2018) </a:t>
            </a:r>
            <a:r>
              <a:rPr lang="en-US" sz="2000" b="1" dirty="0"/>
              <a:t>vs. </a:t>
            </a:r>
            <a:r>
              <a:rPr lang="en-US" sz="2000" b="1" dirty="0">
                <a:solidFill>
                  <a:srgbClr val="002060"/>
                </a:solidFill>
              </a:rPr>
              <a:t>United States (Annual Survey of Manufactories 2010 and 2015)</a:t>
            </a:r>
            <a:br>
              <a:rPr lang="en-US" sz="2200" b="1" dirty="0">
                <a:solidFill>
                  <a:srgbClr val="002060"/>
                </a:solidFill>
              </a:rPr>
            </a:br>
            <a:r>
              <a:rPr lang="en-US" sz="2200" b="1" dirty="0">
                <a:solidFill>
                  <a:srgbClr val="002060"/>
                </a:solidFill>
              </a:rPr>
              <a:t>       </a:t>
            </a:r>
            <a:endParaRPr lang="en-US" sz="3100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0F212E-2EE8-B74C-993F-B7D31618E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7994" y="2206626"/>
            <a:ext cx="6812627" cy="4081589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E628AD0-24E0-8143-9AFE-63A852C04BDE}"/>
              </a:ext>
            </a:extLst>
          </p:cNvPr>
          <p:cNvGraphicFramePr>
            <a:graphicFrameLocks noGrp="1"/>
          </p:cNvGraphicFramePr>
          <p:nvPr/>
        </p:nvGraphicFramePr>
        <p:xfrm>
          <a:off x="7804299" y="2669848"/>
          <a:ext cx="3668232" cy="2267025"/>
        </p:xfrm>
        <a:graphic>
          <a:graphicData uri="http://schemas.openxmlformats.org/drawingml/2006/table">
            <a:tbl>
              <a:tblPr firstRow="1" bandRow="1"/>
              <a:tblGrid>
                <a:gridCol w="1478462">
                  <a:extLst>
                    <a:ext uri="{9D8B030D-6E8A-4147-A177-3AD203B41FA5}">
                      <a16:colId xmlns:a16="http://schemas.microsoft.com/office/drawing/2014/main" val="1379539461"/>
                    </a:ext>
                  </a:extLst>
                </a:gridCol>
                <a:gridCol w="1150578">
                  <a:extLst>
                    <a:ext uri="{9D8B030D-6E8A-4147-A177-3AD203B41FA5}">
                      <a16:colId xmlns:a16="http://schemas.microsoft.com/office/drawing/2014/main" val="900911586"/>
                    </a:ext>
                  </a:extLst>
                </a:gridCol>
                <a:gridCol w="1039192">
                  <a:extLst>
                    <a:ext uri="{9D8B030D-6E8A-4147-A177-3AD203B41FA5}">
                      <a16:colId xmlns:a16="http://schemas.microsoft.com/office/drawing/2014/main" val="675009355"/>
                    </a:ext>
                  </a:extLst>
                </a:gridCol>
              </a:tblGrid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Statistic (mean)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Colombia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USA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6537358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Management(1-16)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0.61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7532092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No Incentives (1-8)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0.55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0.64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2849013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Incentives (9-16)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0.22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0.58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5350704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Size (Firm Employment)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125.5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177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0177946"/>
                  </a:ext>
                </a:extLst>
              </a:tr>
              <a:tr h="36806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n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6,034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31,793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086867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C25C199-48FA-CC44-8A90-6C544ED20DD3}"/>
              </a:ext>
            </a:extLst>
          </p:cNvPr>
          <p:cNvSpPr txBox="1"/>
          <p:nvPr/>
        </p:nvSpPr>
        <p:spPr>
          <a:xfrm>
            <a:off x="1392864" y="6288215"/>
            <a:ext cx="3753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Iacovone / Fernández (2020) and Bloom (2019)</a:t>
            </a:r>
          </a:p>
        </p:txBody>
      </p:sp>
    </p:spTree>
    <p:extLst>
      <p:ext uri="{BB962C8B-B14F-4D97-AF65-F5344CB8AC3E}">
        <p14:creationId xmlns:p14="http://schemas.microsoft.com/office/powerpoint/2010/main" val="210938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0417A-EBAD-284C-9A0C-C0AB3C6ED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004" y="551665"/>
            <a:ext cx="10168128" cy="117957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Employment and Management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768CA7-9F34-154B-8E11-33D28E9B3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838" y="2504502"/>
            <a:ext cx="5608762" cy="32735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8C16C3-33BE-4044-837E-5EDC1467B091}"/>
              </a:ext>
            </a:extLst>
          </p:cNvPr>
          <p:cNvSpPr txBox="1"/>
          <p:nvPr/>
        </p:nvSpPr>
        <p:spPr>
          <a:xfrm>
            <a:off x="630865" y="5916549"/>
            <a:ext cx="37532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Iacovone / Fernández (2020)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CFCD4227-9C69-B34C-8AA5-55B20CD7C9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9026" y="2629638"/>
            <a:ext cx="4409980" cy="31324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B4CBBA-7EE5-734E-86AC-336458FA232F}"/>
              </a:ext>
            </a:extLst>
          </p:cNvPr>
          <p:cNvSpPr txBox="1"/>
          <p:nvPr/>
        </p:nvSpPr>
        <p:spPr>
          <a:xfrm>
            <a:off x="2773325" y="2135170"/>
            <a:ext cx="1446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Colombia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398C2B-B512-4347-81B1-B0D93C23F096}"/>
              </a:ext>
            </a:extLst>
          </p:cNvPr>
          <p:cNvSpPr txBox="1"/>
          <p:nvPr/>
        </p:nvSpPr>
        <p:spPr>
          <a:xfrm>
            <a:off x="8022265" y="2183082"/>
            <a:ext cx="1892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United States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096061-6355-984C-B452-F17B4080101A}"/>
              </a:ext>
            </a:extLst>
          </p:cNvPr>
          <p:cNvSpPr txBox="1"/>
          <p:nvPr/>
        </p:nvSpPr>
        <p:spPr>
          <a:xfrm>
            <a:off x="6932428" y="5916549"/>
            <a:ext cx="217967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Source: Bloom (2019)</a:t>
            </a:r>
          </a:p>
        </p:txBody>
      </p:sp>
    </p:spTree>
    <p:extLst>
      <p:ext uri="{BB962C8B-B14F-4D97-AF65-F5344CB8AC3E}">
        <p14:creationId xmlns:p14="http://schemas.microsoft.com/office/powerpoint/2010/main" val="3866005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08818-E528-2842-8E07-565AD7C12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985705"/>
            <a:ext cx="3438144" cy="1124712"/>
          </a:xfrm>
        </p:spPr>
        <p:txBody>
          <a:bodyPr anchor="b">
            <a:no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Performance and Management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618AB4E-02BE-4EF4-8786-13071D8848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562953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02060"/>
                </a:solidFill>
              </a:rPr>
              <a:t>Performance measured by the average of:</a:t>
            </a:r>
          </a:p>
          <a:p>
            <a:r>
              <a:rPr lang="en-US" sz="1700" dirty="0">
                <a:solidFill>
                  <a:srgbClr val="0070C0"/>
                </a:solidFill>
              </a:rPr>
              <a:t>Labor productivity</a:t>
            </a:r>
          </a:p>
          <a:p>
            <a:r>
              <a:rPr lang="en-US" sz="1700" dirty="0">
                <a:solidFill>
                  <a:srgbClr val="0070C0"/>
                </a:solidFill>
              </a:rPr>
              <a:t>Exports,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Operating Profit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IP registers, </a:t>
            </a:r>
          </a:p>
          <a:p>
            <a:r>
              <a:rPr lang="en-US" sz="1700" dirty="0">
                <a:solidFill>
                  <a:srgbClr val="0070C0"/>
                </a:solidFill>
              </a:rPr>
              <a:t>Wage per Employee,</a:t>
            </a:r>
          </a:p>
          <a:p>
            <a:r>
              <a:rPr lang="en-US" sz="1700" dirty="0">
                <a:solidFill>
                  <a:srgbClr val="0070C0"/>
                </a:solidFill>
              </a:rPr>
              <a:t>Investment on Research, Development and Innovation.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C8236E-16EE-6E44-BCCB-2679BFA48918}"/>
              </a:ext>
            </a:extLst>
          </p:cNvPr>
          <p:cNvSpPr/>
          <p:nvPr/>
        </p:nvSpPr>
        <p:spPr>
          <a:xfrm>
            <a:off x="4603120" y="6085116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346D69-0058-8644-B632-67BD1CC52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337" y="1194574"/>
            <a:ext cx="7083569" cy="473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12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8BE01-CE16-6645-A04F-D034A94C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Semi-elasticities of </a:t>
            </a:r>
            <a:r>
              <a:rPr lang="en-US" sz="3000" b="1" dirty="0">
                <a:solidFill>
                  <a:srgbClr val="C00000"/>
                </a:solidFill>
              </a:rPr>
              <a:t>Colombia</a:t>
            </a:r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 and </a:t>
            </a:r>
            <a:r>
              <a:rPr lang="en-US" sz="3000" b="1" dirty="0">
                <a:solidFill>
                  <a:srgbClr val="002060"/>
                </a:solidFill>
              </a:rPr>
              <a:t>United States</a:t>
            </a:r>
            <a:br>
              <a:rPr lang="en-US" sz="3000" b="1" dirty="0">
                <a:solidFill>
                  <a:srgbClr val="002060"/>
                </a:solidFill>
              </a:rPr>
            </a:br>
            <a:r>
              <a:rPr lang="en-US" sz="1800" b="1" dirty="0">
                <a:solidFill>
                  <a:schemeClr val="bg2">
                    <a:lumMod val="50000"/>
                  </a:schemeClr>
                </a:solidFill>
              </a:rPr>
              <a:t>Independent variable: Management</a:t>
            </a:r>
            <a:endParaRPr lang="en-US" sz="3000" b="1" dirty="0">
              <a:solidFill>
                <a:srgbClr val="002060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81769404-4A07-C745-9B9D-7BE341B33B5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28868" y="2898321"/>
          <a:ext cx="2996830" cy="2074294"/>
        </p:xfrm>
        <a:graphic>
          <a:graphicData uri="http://schemas.openxmlformats.org/drawingml/2006/table">
            <a:tbl>
              <a:tblPr/>
              <a:tblGrid>
                <a:gridCol w="1444476">
                  <a:extLst>
                    <a:ext uri="{9D8B030D-6E8A-4147-A177-3AD203B41FA5}">
                      <a16:colId xmlns:a16="http://schemas.microsoft.com/office/drawing/2014/main" val="3491664501"/>
                    </a:ext>
                  </a:extLst>
                </a:gridCol>
                <a:gridCol w="714405">
                  <a:extLst>
                    <a:ext uri="{9D8B030D-6E8A-4147-A177-3AD203B41FA5}">
                      <a16:colId xmlns:a16="http://schemas.microsoft.com/office/drawing/2014/main" val="2956656213"/>
                    </a:ext>
                  </a:extLst>
                </a:gridCol>
                <a:gridCol w="837949">
                  <a:extLst>
                    <a:ext uri="{9D8B030D-6E8A-4147-A177-3AD203B41FA5}">
                      <a16:colId xmlns:a16="http://schemas.microsoft.com/office/drawing/2014/main" val="2287649362"/>
                    </a:ext>
                  </a:extLst>
                </a:gridCol>
              </a:tblGrid>
              <a:tr h="33646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 Variable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  <a:endParaRPr lang="en-US" sz="20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</a:rPr>
                        <a:t>United States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680286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Output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0.209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95095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 Added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0.498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787473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R&amp;D+i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0.385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537129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2.92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203832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2.37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1163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C207884-8937-D141-A475-F8E41C259491}"/>
              </a:ext>
            </a:extLst>
          </p:cNvPr>
          <p:cNvSpPr txBox="1"/>
          <p:nvPr/>
        </p:nvSpPr>
        <p:spPr>
          <a:xfrm>
            <a:off x="1201479" y="2424223"/>
            <a:ext cx="2169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Coefficients</a:t>
            </a:r>
          </a:p>
        </p:txBody>
      </p:sp>
      <p:graphicFrame>
        <p:nvGraphicFramePr>
          <p:cNvPr id="15" name="Content Placeholder 6">
            <a:extLst>
              <a:ext uri="{FF2B5EF4-FFF2-40B4-BE49-F238E27FC236}">
                <a16:creationId xmlns:a16="http://schemas.microsoft.com/office/drawing/2014/main" id="{40C596DE-E050-E549-A12E-3E9DA65E6B4A}"/>
              </a:ext>
            </a:extLst>
          </p:cNvPr>
          <p:cNvGraphicFramePr>
            <a:graphicFrameLocks/>
          </p:cNvGraphicFramePr>
          <p:nvPr/>
        </p:nvGraphicFramePr>
        <p:xfrm>
          <a:off x="4451541" y="2904586"/>
          <a:ext cx="2996830" cy="2074294"/>
        </p:xfrm>
        <a:graphic>
          <a:graphicData uri="http://schemas.openxmlformats.org/drawingml/2006/table">
            <a:tbl>
              <a:tblPr/>
              <a:tblGrid>
                <a:gridCol w="1444476">
                  <a:extLst>
                    <a:ext uri="{9D8B030D-6E8A-4147-A177-3AD203B41FA5}">
                      <a16:colId xmlns:a16="http://schemas.microsoft.com/office/drawing/2014/main" val="3491664501"/>
                    </a:ext>
                  </a:extLst>
                </a:gridCol>
                <a:gridCol w="714405">
                  <a:extLst>
                    <a:ext uri="{9D8B030D-6E8A-4147-A177-3AD203B41FA5}">
                      <a16:colId xmlns:a16="http://schemas.microsoft.com/office/drawing/2014/main" val="2956656213"/>
                    </a:ext>
                  </a:extLst>
                </a:gridCol>
                <a:gridCol w="837949">
                  <a:extLst>
                    <a:ext uri="{9D8B030D-6E8A-4147-A177-3AD203B41FA5}">
                      <a16:colId xmlns:a16="http://schemas.microsoft.com/office/drawing/2014/main" val="2287649362"/>
                    </a:ext>
                  </a:extLst>
                </a:gridCol>
              </a:tblGrid>
              <a:tr h="33646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 Variable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  <a:endParaRPr lang="en-US" sz="20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</a:rPr>
                        <a:t>United States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680286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Output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95095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 Added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787473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R&amp;D+i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537129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33.91%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203832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Imports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26.74%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11632"/>
                  </a:ext>
                </a:extLst>
              </a:tr>
            </a:tbl>
          </a:graphicData>
        </a:graphic>
      </p:graphicFrame>
      <p:graphicFrame>
        <p:nvGraphicFramePr>
          <p:cNvPr id="17" name="Content Placeholder 6">
            <a:extLst>
              <a:ext uri="{FF2B5EF4-FFF2-40B4-BE49-F238E27FC236}">
                <a16:creationId xmlns:a16="http://schemas.microsoft.com/office/drawing/2014/main" id="{E36EE127-F6F8-9446-9BD5-AB12EFE21736}"/>
              </a:ext>
            </a:extLst>
          </p:cNvPr>
          <p:cNvGraphicFramePr>
            <a:graphicFrameLocks/>
          </p:cNvGraphicFramePr>
          <p:nvPr/>
        </p:nvGraphicFramePr>
        <p:xfrm>
          <a:off x="8074215" y="2898321"/>
          <a:ext cx="2996830" cy="2074294"/>
        </p:xfrm>
        <a:graphic>
          <a:graphicData uri="http://schemas.openxmlformats.org/drawingml/2006/table">
            <a:tbl>
              <a:tblPr/>
              <a:tblGrid>
                <a:gridCol w="1444476">
                  <a:extLst>
                    <a:ext uri="{9D8B030D-6E8A-4147-A177-3AD203B41FA5}">
                      <a16:colId xmlns:a16="http://schemas.microsoft.com/office/drawing/2014/main" val="3491664501"/>
                    </a:ext>
                  </a:extLst>
                </a:gridCol>
                <a:gridCol w="714405">
                  <a:extLst>
                    <a:ext uri="{9D8B030D-6E8A-4147-A177-3AD203B41FA5}">
                      <a16:colId xmlns:a16="http://schemas.microsoft.com/office/drawing/2014/main" val="2956656213"/>
                    </a:ext>
                  </a:extLst>
                </a:gridCol>
                <a:gridCol w="837949">
                  <a:extLst>
                    <a:ext uri="{9D8B030D-6E8A-4147-A177-3AD203B41FA5}">
                      <a16:colId xmlns:a16="http://schemas.microsoft.com/office/drawing/2014/main" val="2287649362"/>
                    </a:ext>
                  </a:extLst>
                </a:gridCol>
              </a:tblGrid>
              <a:tr h="336468"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 Variable</a:t>
                      </a:r>
                      <a:endParaRPr lang="en-US" sz="2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Colombia</a:t>
                      </a:r>
                      <a:endParaRPr lang="en-US" sz="2000" b="0" i="0" u="none" strike="noStrike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</a:rPr>
                        <a:t>United States</a:t>
                      </a:r>
                      <a:endParaRPr lang="en-US" sz="2000" b="0" i="0" u="none" strike="noStrike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680286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Output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695095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 Added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787473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R&amp;D+i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/ Emp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67.77%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7.01%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4537129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67.18%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6.73%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1203832"/>
                  </a:ext>
                </a:extLst>
              </a:tr>
              <a:tr h="33646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Imports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94" marR="26194" marT="26194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51.76%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1163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6F4944A2-A520-A041-8054-A37866494BAB}"/>
              </a:ext>
            </a:extLst>
          </p:cNvPr>
          <p:cNvSpPr txBox="1"/>
          <p:nvPr/>
        </p:nvSpPr>
        <p:spPr>
          <a:xfrm>
            <a:off x="4288453" y="2304908"/>
            <a:ext cx="3330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10% point-increase in management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C86596-708A-244D-BFC5-DED5902DAAB7}"/>
              </a:ext>
            </a:extLst>
          </p:cNvPr>
          <p:cNvSpPr txBox="1"/>
          <p:nvPr/>
        </p:nvSpPr>
        <p:spPr>
          <a:xfrm>
            <a:off x="8081793" y="2147224"/>
            <a:ext cx="2996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One standard deviation change in management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03D2C43-B932-7E48-8012-07E3DB4E7378}"/>
              </a:ext>
            </a:extLst>
          </p:cNvPr>
          <p:cNvSpPr/>
          <p:nvPr/>
        </p:nvSpPr>
        <p:spPr>
          <a:xfrm>
            <a:off x="711603" y="6182402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506209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17" y="473467"/>
            <a:ext cx="11201400" cy="1227741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Firm Management Score and Performance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344" y="2378320"/>
            <a:ext cx="3657600" cy="3959352"/>
          </a:xfrm>
        </p:spPr>
        <p:txBody>
          <a:bodyPr anchor="ctr">
            <a:normAutofit fontScale="25000" lnSpcReduction="20000"/>
          </a:bodyPr>
          <a:lstStyle/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23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23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23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17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600" dirty="0"/>
              <a:t>Yi:Production of firm i</a:t>
            </a:r>
          </a:p>
          <a:p>
            <a:pPr marL="0" indent="0">
              <a:buNone/>
            </a:pPr>
            <a:r>
              <a:rPr lang="en-US" sz="3600" dirty="0"/>
              <a:t>Ai: Total factor productivity (Excluding Management Practices)</a:t>
            </a:r>
          </a:p>
          <a:p>
            <a:pPr marL="0" indent="0">
              <a:buNone/>
            </a:pPr>
            <a:r>
              <a:rPr lang="en-US" sz="3600" dirty="0"/>
              <a:t>Ki:Fixed assets at final of 2018</a:t>
            </a:r>
          </a:p>
          <a:p>
            <a:pPr marL="0" indent="0">
              <a:buNone/>
            </a:pPr>
            <a:r>
              <a:rPr lang="en-US" sz="3600" dirty="0"/>
              <a:t>Li:Labor inputs: the total number of employees of firm i</a:t>
            </a:r>
          </a:p>
          <a:p>
            <a:pPr marL="0" indent="0">
              <a:buNone/>
            </a:pPr>
            <a:r>
              <a:rPr lang="en-US" sz="3600" dirty="0"/>
              <a:t>Ii:Intermediate inputs </a:t>
            </a:r>
          </a:p>
          <a:p>
            <a:pPr marL="0" indent="0">
              <a:buNone/>
            </a:pPr>
            <a:r>
              <a:rPr lang="en-US" sz="3600" dirty="0"/>
              <a:t>Xi:Vector of additional factors: the percent of staff with college degree</a:t>
            </a:r>
          </a:p>
          <a:p>
            <a:pPr marL="0" indent="0">
              <a:buNone/>
            </a:pPr>
            <a:r>
              <a:rPr lang="en-US" sz="3600" dirty="0"/>
              <a:t>Mi: Management score (1-16)</a:t>
            </a:r>
          </a:p>
          <a:p>
            <a:pPr marL="0" indent="0">
              <a:buNone/>
            </a:pPr>
            <a:endParaRPr lang="en-US" sz="24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Every 10%-point increase in our management score is associated with a 2.43% on Output / Emp</a:t>
            </a:r>
            <a:endParaRPr lang="en-US" sz="56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4000" dirty="0"/>
              <a:t>(= exp(0.24/10) − 1)=2.43%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One standard deviation change in management is associated with a 4.5% on Output / Emp</a:t>
            </a:r>
          </a:p>
          <a:p>
            <a:pPr marL="0" indent="0">
              <a:buNone/>
            </a:pPr>
            <a:r>
              <a:rPr lang="en-US" sz="4000" dirty="0"/>
              <a:t>(=EXP(0.176*0.24)-1)=4.3%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endParaRPr lang="en-US" sz="1700" dirty="0">
              <a:solidFill>
                <a:srgbClr val="0070C0"/>
              </a:solidFill>
            </a:endParaRPr>
          </a:p>
          <a:p>
            <a:endParaRPr lang="en-US" sz="1700" dirty="0">
              <a:solidFill>
                <a:srgbClr val="0070C0"/>
              </a:solidFill>
            </a:endParaRPr>
          </a:p>
          <a:p>
            <a:endParaRPr lang="en-US" sz="1700" dirty="0">
              <a:solidFill>
                <a:srgbClr val="0070C0"/>
              </a:solidFill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FDD365-67EB-D040-9ABD-C7A1CB2CF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409" y="2224950"/>
            <a:ext cx="6709144" cy="39673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51029BC-65E7-F248-B97F-EC709E659586}"/>
              </a:ext>
            </a:extLst>
          </p:cNvPr>
          <p:cNvSpPr/>
          <p:nvPr/>
        </p:nvSpPr>
        <p:spPr>
          <a:xfrm>
            <a:off x="4167184" y="6417447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5" name="Picture 4" descr="A close up of a watch&#10;&#10;Description automatically generated">
            <a:extLst>
              <a:ext uri="{FF2B5EF4-FFF2-40B4-BE49-F238E27FC236}">
                <a16:creationId xmlns:a16="http://schemas.microsoft.com/office/drawing/2014/main" id="{EDBE00E7-418F-5448-9929-1ECF97B641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378320"/>
            <a:ext cx="3411946" cy="53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84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324612"/>
            <a:ext cx="11201400" cy="110642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Firm Management Score and Performance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6195" y="1900517"/>
            <a:ext cx="3646527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Every 10%-point increase in our management score is associated with a 6.61% on </a:t>
            </a:r>
            <a:r>
              <a:rPr lang="en-US" sz="1800" b="1" dirty="0">
                <a:solidFill>
                  <a:srgbClr val="0070C0"/>
                </a:solidFill>
              </a:rPr>
              <a:t>VA / Emp</a:t>
            </a:r>
            <a:endParaRPr lang="en-US" sz="36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000" dirty="0"/>
              <a:t>(= exp(0.64/10) − 1)=6.61%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</a:rPr>
              <a:t>Every 10%-point increase in our management score is associated with a 34.18% on </a:t>
            </a:r>
            <a:r>
              <a:rPr lang="en-US" sz="1800" b="1" dirty="0" err="1">
                <a:solidFill>
                  <a:srgbClr val="0070C0"/>
                </a:solidFill>
              </a:rPr>
              <a:t>R&amp;Di</a:t>
            </a:r>
            <a:r>
              <a:rPr lang="en-US" sz="1800" b="1" dirty="0">
                <a:solidFill>
                  <a:srgbClr val="0070C0"/>
                </a:solidFill>
              </a:rPr>
              <a:t> / Emp</a:t>
            </a:r>
            <a:endParaRPr lang="en-US" sz="36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000" dirty="0"/>
              <a:t>(=exp(0.176*2.94)-1)=34,1%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18EB2624-A23E-224D-9B85-936B4AA1FB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4879" y="1637864"/>
            <a:ext cx="7378922" cy="460461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429768" y="6296325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</p:spTree>
    <p:extLst>
      <p:ext uri="{BB962C8B-B14F-4D97-AF65-F5344CB8AC3E}">
        <p14:creationId xmlns:p14="http://schemas.microsoft.com/office/powerpoint/2010/main" val="2266827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EB3B4-5405-0E4E-AA17-A989512AF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84" y="578842"/>
            <a:ext cx="11201400" cy="1106424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bg2">
                    <a:lumMod val="50000"/>
                  </a:schemeClr>
                </a:solidFill>
              </a:rPr>
              <a:t>Trade Outcomes and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0E56-9729-5F4F-9404-452C061C2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5685" y="1900517"/>
            <a:ext cx="3487038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</a:rPr>
              <a:t>Every 10%-point increase in our management score is associated with a 33.9% on </a:t>
            </a:r>
            <a:r>
              <a:rPr lang="en-US" sz="1600" b="1" dirty="0">
                <a:solidFill>
                  <a:srgbClr val="0070C0"/>
                </a:solidFill>
              </a:rPr>
              <a:t>Exports</a:t>
            </a:r>
            <a:endParaRPr lang="en-US" sz="32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800" dirty="0"/>
              <a:t>(= exp(2.92/10) − 1)=33.9%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70C0"/>
                </a:solidFill>
              </a:rPr>
              <a:t>Every 10%-point increase in our management score is associated with a 26.7% on </a:t>
            </a:r>
            <a:r>
              <a:rPr lang="en-US" sz="1600" b="1" dirty="0">
                <a:solidFill>
                  <a:srgbClr val="0070C0"/>
                </a:solidFill>
              </a:rPr>
              <a:t>Imports</a:t>
            </a:r>
            <a:endParaRPr lang="en-US" sz="32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800" dirty="0"/>
              <a:t>(=exp(0.176*2.94)-1)=26,7%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71D0E5-53CB-B940-9305-527DB431A933}"/>
              </a:ext>
            </a:extLst>
          </p:cNvPr>
          <p:cNvSpPr/>
          <p:nvPr/>
        </p:nvSpPr>
        <p:spPr>
          <a:xfrm>
            <a:off x="663684" y="6025242"/>
            <a:ext cx="247696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1A13FB-B655-0448-8DAB-10DFEFD40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8" y="2264734"/>
            <a:ext cx="7070651" cy="376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70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EE9B-7CB7-6748-A511-369BE109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976" y="829987"/>
            <a:ext cx="8793976" cy="887494"/>
          </a:xfrm>
        </p:spPr>
        <p:txBody>
          <a:bodyPr>
            <a:normAutofit fontScale="90000"/>
          </a:bodyPr>
          <a:lstStyle/>
          <a:p>
            <a:r>
              <a:rPr lang="en-US" sz="3300" b="1" dirty="0">
                <a:solidFill>
                  <a:schemeClr val="bg2">
                    <a:lumMod val="50000"/>
                  </a:schemeClr>
                </a:solidFill>
              </a:rPr>
              <a:t>Extensive and Intensive Margins of Exports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BFE6A3-620C-9C4B-90D7-2B7B4E000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63" y="2276371"/>
            <a:ext cx="7739632" cy="377854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123D88-2490-5645-B9FC-8DA249C26848}"/>
              </a:ext>
            </a:extLst>
          </p:cNvPr>
          <p:cNvSpPr/>
          <p:nvPr/>
        </p:nvSpPr>
        <p:spPr>
          <a:xfrm>
            <a:off x="886976" y="6054918"/>
            <a:ext cx="379142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Source: Iacovone / Fernández (2020) with data WMS-2015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1B41A8-76BF-6242-84D1-FC023DAE2A51}"/>
              </a:ext>
            </a:extLst>
          </p:cNvPr>
          <p:cNvSpPr txBox="1"/>
          <p:nvPr/>
        </p:nvSpPr>
        <p:spPr>
          <a:xfrm>
            <a:off x="8345688" y="2276371"/>
            <a:ext cx="307367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70C0"/>
                </a:solidFill>
              </a:rPr>
              <a:t>Dest</a:t>
            </a:r>
            <a:r>
              <a:rPr lang="en-US" dirty="0">
                <a:solidFill>
                  <a:srgbClr val="0070C0"/>
                </a:solidFill>
              </a:rPr>
              <a:t>=Destinations: </a:t>
            </a:r>
            <a:r>
              <a:rPr lang="en-US" dirty="0"/>
              <a:t># export destinations measured by countries</a:t>
            </a:r>
          </a:p>
          <a:p>
            <a:r>
              <a:rPr lang="en-US" dirty="0">
                <a:solidFill>
                  <a:srgbClr val="0070C0"/>
                </a:solidFill>
              </a:rPr>
              <a:t>Prod: </a:t>
            </a:r>
            <a:r>
              <a:rPr lang="en-US" dirty="0"/>
              <a:t>Products: # products with 6 digits-HS codes</a:t>
            </a:r>
          </a:p>
          <a:p>
            <a:r>
              <a:rPr lang="en-US" dirty="0" err="1">
                <a:solidFill>
                  <a:srgbClr val="0070C0"/>
                </a:solidFill>
              </a:rPr>
              <a:t>DestProd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# pairs of Destination-Product</a:t>
            </a:r>
          </a:p>
          <a:p>
            <a:r>
              <a:rPr lang="en-US" dirty="0">
                <a:solidFill>
                  <a:srgbClr val="0070C0"/>
                </a:solidFill>
              </a:rPr>
              <a:t>Exp/</a:t>
            </a:r>
            <a:r>
              <a:rPr lang="en-US" dirty="0" err="1">
                <a:solidFill>
                  <a:srgbClr val="0070C0"/>
                </a:solidFill>
              </a:rPr>
              <a:t>DesProd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> Export per Destination-Product</a:t>
            </a:r>
          </a:p>
          <a:p>
            <a:r>
              <a:rPr lang="en-US" dirty="0" err="1">
                <a:solidFill>
                  <a:srgbClr val="0070C0"/>
                </a:solidFill>
              </a:rPr>
              <a:t>TopDestProd:</a:t>
            </a:r>
            <a:r>
              <a:rPr lang="en-US" dirty="0" err="1"/>
              <a:t>The</a:t>
            </a:r>
            <a:r>
              <a:rPr lang="en-US" dirty="0"/>
              <a:t> highest market(country) measured by export value.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6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701</Words>
  <Application>Microsoft Macintosh PowerPoint</Application>
  <PresentationFormat>Widescreen</PresentationFormat>
  <Paragraphs>161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Management</vt:lpstr>
      <vt:lpstr> Management Score   Colombia (Industry Edit 2018) vs. United States (Annual Survey of Manufactories 2010 and 2015)        </vt:lpstr>
      <vt:lpstr>Employment and Management</vt:lpstr>
      <vt:lpstr>Performance and Management</vt:lpstr>
      <vt:lpstr>Semi-elasticities of Colombia and United States Independent variable: Management</vt:lpstr>
      <vt:lpstr>Firm Management Score and Performance (1)</vt:lpstr>
      <vt:lpstr>Firm Management Score and Performance (2)</vt:lpstr>
      <vt:lpstr>Trade Outcomes and Management</vt:lpstr>
      <vt:lpstr>Extensive and Intensive Margins of Exports </vt:lpstr>
      <vt:lpstr>Gravity Equation and Management </vt:lpstr>
      <vt:lpstr>China Import Share and Management</vt:lpstr>
      <vt:lpstr>Scoring MOPS Survey Questions</vt:lpstr>
      <vt:lpstr>Scoring MOPS Survey Questions</vt:lpstr>
      <vt:lpstr>Scoring MOPS Survey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Management</dc:title>
  <dc:creator>Javier Fernandez</dc:creator>
  <cp:lastModifiedBy>Javier Fernandez</cp:lastModifiedBy>
  <cp:revision>2</cp:revision>
  <dcterms:created xsi:type="dcterms:W3CDTF">2020-08-08T16:40:27Z</dcterms:created>
  <dcterms:modified xsi:type="dcterms:W3CDTF">2020-08-08T16:42:46Z</dcterms:modified>
</cp:coreProperties>
</file>

<file path=docProps/thumbnail.jpeg>
</file>